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1"/>
  </p:sldMasterIdLst>
  <p:notesMasterIdLst>
    <p:notesMasterId r:id="rId21"/>
  </p:notesMasterIdLst>
  <p:sldIdLst>
    <p:sldId id="256" r:id="rId2"/>
    <p:sldId id="335" r:id="rId3"/>
    <p:sldId id="336" r:id="rId4"/>
    <p:sldId id="337" r:id="rId5"/>
    <p:sldId id="342" r:id="rId6"/>
    <p:sldId id="353" r:id="rId7"/>
    <p:sldId id="338" r:id="rId8"/>
    <p:sldId id="339" r:id="rId9"/>
    <p:sldId id="354" r:id="rId10"/>
    <p:sldId id="344" r:id="rId11"/>
    <p:sldId id="341" r:id="rId12"/>
    <p:sldId id="345" r:id="rId13"/>
    <p:sldId id="346" r:id="rId14"/>
    <p:sldId id="347" r:id="rId15"/>
    <p:sldId id="348" r:id="rId16"/>
    <p:sldId id="349" r:id="rId17"/>
    <p:sldId id="350" r:id="rId18"/>
    <p:sldId id="351" r:id="rId19"/>
    <p:sldId id="352" r:id="rId20"/>
  </p:sldIdLst>
  <p:sldSz cx="12192000" cy="6858000"/>
  <p:notesSz cx="6797675" cy="9928225"/>
  <p:embeddedFontLs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orbel" panose="020B050302020402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957CBF7-27BB-4615-AE1B-5A260A1F8FDF}">
  <a:tblStyle styleId="{B957CBF7-27BB-4615-AE1B-5A260A1F8F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9"/>
  </p:normalViewPr>
  <p:slideViewPr>
    <p:cSldViewPr snapToGrid="0">
      <p:cViewPr varScale="1">
        <p:scale>
          <a:sx n="67" d="100"/>
          <a:sy n="67" d="100"/>
        </p:scale>
        <p:origin x="73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589" y="0"/>
            <a:ext cx="2945659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8056"/>
            <a:ext cx="5438140" cy="3909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0250"/>
            <a:ext cx="2945659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589" y="9430250"/>
            <a:ext cx="2945659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87028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:notes"/>
          <p:cNvSpPr txBox="1">
            <a:spLocks noGrp="1"/>
          </p:cNvSpPr>
          <p:nvPr>
            <p:ph type="body" idx="1"/>
          </p:nvPr>
        </p:nvSpPr>
        <p:spPr>
          <a:xfrm>
            <a:off x="679768" y="4778056"/>
            <a:ext cx="5438140" cy="39091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3395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title"/>
          </p:nvPr>
        </p:nvSpPr>
        <p:spPr>
          <a:xfrm>
            <a:off x="1484280" y="685800"/>
            <a:ext cx="10018800" cy="175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title"/>
          </p:nvPr>
        </p:nvSpPr>
        <p:spPr>
          <a:xfrm>
            <a:off x="1484280" y="685800"/>
            <a:ext cx="10018800" cy="175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1484280" y="685800"/>
            <a:ext cx="10018800" cy="175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1484280" y="685800"/>
            <a:ext cx="10018800" cy="175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1484280" y="685800"/>
            <a:ext cx="10018800" cy="175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1484280" y="685800"/>
            <a:ext cx="10018800" cy="175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484280" y="685800"/>
            <a:ext cx="10018800" cy="175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subTitle" idx="1"/>
          </p:nvPr>
        </p:nvSpPr>
        <p:spPr>
          <a:xfrm>
            <a:off x="1484280" y="685800"/>
            <a:ext cx="10018800" cy="812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1484280" y="685800"/>
            <a:ext cx="10018800" cy="175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1484280" y="685800"/>
            <a:ext cx="10018800" cy="175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title"/>
          </p:nvPr>
        </p:nvSpPr>
        <p:spPr>
          <a:xfrm>
            <a:off x="1484280" y="685800"/>
            <a:ext cx="10018800" cy="175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546120" y="-4680"/>
            <a:ext cx="5014800" cy="6862680"/>
            <a:chOff x="546120" y="-4680"/>
            <a:chExt cx="5014800" cy="6862680"/>
          </a:xfrm>
        </p:grpSpPr>
        <p:sp>
          <p:nvSpPr>
            <p:cNvPr id="11" name="Google Shape;11;p1"/>
            <p:cNvSpPr/>
            <p:nvPr/>
          </p:nvSpPr>
          <p:spPr>
            <a:xfrm>
              <a:off x="984240" y="-4680"/>
              <a:ext cx="1063800" cy="2782800"/>
            </a:xfrm>
            <a:custGeom>
              <a:avLst/>
              <a:gdLst/>
              <a:ahLst/>
              <a:cxnLst/>
              <a:rect l="l" t="t" r="r" b="b"/>
              <a:pathLst>
                <a:path w="670" h="1753" extrusionOk="0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rgbClr val="8BB434"/>
            </a:solidFill>
            <a:ln>
              <a:noFill/>
            </a:ln>
          </p:spPr>
        </p:sp>
        <p:sp>
          <p:nvSpPr>
            <p:cNvPr id="12" name="Google Shape;12;p1"/>
            <p:cNvSpPr/>
            <p:nvPr/>
          </p:nvSpPr>
          <p:spPr>
            <a:xfrm>
              <a:off x="546120" y="-4680"/>
              <a:ext cx="1035000" cy="2673360"/>
            </a:xfrm>
            <a:custGeom>
              <a:avLst/>
              <a:gdLst/>
              <a:ahLst/>
              <a:cxnLst/>
              <a:rect l="l" t="t" r="r" b="b"/>
              <a:pathLst>
                <a:path w="652" h="1684" extrusionOk="0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3" name="Google Shape;13;p1"/>
            <p:cNvSpPr/>
            <p:nvPr/>
          </p:nvSpPr>
          <p:spPr>
            <a:xfrm>
              <a:off x="546120" y="2583000"/>
              <a:ext cx="2693880" cy="4275000"/>
            </a:xfrm>
            <a:custGeom>
              <a:avLst/>
              <a:gdLst/>
              <a:ahLst/>
              <a:cxnLst/>
              <a:rect l="l" t="t" r="r" b="b"/>
              <a:pathLst>
                <a:path w="1697" h="2693" extrusionOk="0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4" name="Google Shape;14;p1"/>
            <p:cNvSpPr/>
            <p:nvPr/>
          </p:nvSpPr>
          <p:spPr>
            <a:xfrm>
              <a:off x="988920" y="2692440"/>
              <a:ext cx="3332160" cy="4165560"/>
            </a:xfrm>
            <a:custGeom>
              <a:avLst/>
              <a:gdLst/>
              <a:ahLst/>
              <a:cxnLst/>
              <a:rect l="l" t="t" r="r" b="b"/>
              <a:pathLst>
                <a:path w="2099" h="2624" extrusionOk="0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rgbClr val="455A1A"/>
            </a:solidFill>
            <a:ln>
              <a:noFill/>
            </a:ln>
          </p:spPr>
        </p:sp>
        <p:sp>
          <p:nvSpPr>
            <p:cNvPr id="15" name="Google Shape;15;p1"/>
            <p:cNvSpPr/>
            <p:nvPr/>
          </p:nvSpPr>
          <p:spPr>
            <a:xfrm>
              <a:off x="984240" y="2687760"/>
              <a:ext cx="4576680" cy="4170240"/>
            </a:xfrm>
            <a:custGeom>
              <a:avLst/>
              <a:gdLst/>
              <a:ahLst/>
              <a:cxnLst/>
              <a:rect l="l" t="t" r="r" b="b"/>
              <a:pathLst>
                <a:path w="2883" h="2627" extrusionOk="0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8727"/>
            </a:solidFill>
            <a:ln>
              <a:noFill/>
            </a:ln>
          </p:spPr>
        </p:sp>
        <p:sp>
          <p:nvSpPr>
            <p:cNvPr id="16" name="Google Shape;16;p1"/>
            <p:cNvSpPr/>
            <p:nvPr/>
          </p:nvSpPr>
          <p:spPr>
            <a:xfrm>
              <a:off x="546120" y="2577960"/>
              <a:ext cx="3584520" cy="4280040"/>
            </a:xfrm>
            <a:custGeom>
              <a:avLst/>
              <a:gdLst/>
              <a:ahLst/>
              <a:cxnLst/>
              <a:rect l="l" t="t" r="r" b="b"/>
              <a:pathLst>
                <a:path w="2258" h="2696" extrusionOk="0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17" name="Google Shape;17;p1"/>
          <p:cNvSpPr txBox="1">
            <a:spLocks noGrp="1"/>
          </p:cNvSpPr>
          <p:nvPr>
            <p:ph type="title"/>
          </p:nvPr>
        </p:nvSpPr>
        <p:spPr>
          <a:xfrm>
            <a:off x="2928240" y="1380240"/>
            <a:ext cx="8574480" cy="261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dt" idx="10"/>
          </p:nvPr>
        </p:nvSpPr>
        <p:spPr>
          <a:xfrm>
            <a:off x="9732600" y="5883120"/>
            <a:ext cx="1143000" cy="36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 dirty="0"/>
          </a:p>
        </p:txBody>
      </p:sp>
      <p:sp>
        <p:nvSpPr>
          <p:cNvPr id="19" name="Google Shape;19;p1"/>
          <p:cNvSpPr txBox="1">
            <a:spLocks noGrp="1"/>
          </p:cNvSpPr>
          <p:nvPr>
            <p:ph type="ftr" idx="11"/>
          </p:nvPr>
        </p:nvSpPr>
        <p:spPr>
          <a:xfrm>
            <a:off x="5332320" y="5883120"/>
            <a:ext cx="4323960" cy="36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 dirty="0"/>
          </a:p>
        </p:txBody>
      </p:sp>
      <p:sp>
        <p:nvSpPr>
          <p:cNvPr id="20" name="Google Shape;20;p1"/>
          <p:cNvSpPr txBox="1">
            <a:spLocks noGrp="1"/>
          </p:cNvSpPr>
          <p:nvPr>
            <p:ph type="sldNum" idx="12"/>
          </p:nvPr>
        </p:nvSpPr>
        <p:spPr>
          <a:xfrm>
            <a:off x="10951920" y="5883120"/>
            <a:ext cx="551160" cy="36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" name="Google Shape;21;p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0"/>
          <p:cNvSpPr txBox="1"/>
          <p:nvPr/>
        </p:nvSpPr>
        <p:spPr>
          <a:xfrm>
            <a:off x="2230021" y="751500"/>
            <a:ext cx="9733528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5400" b="1" i="0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orbel"/>
                <a:cs typeface="Corbel"/>
                <a:sym typeface="Corbel"/>
              </a:rPr>
              <a:t>Συνέντευξη Τύπου </a:t>
            </a:r>
            <a:r>
              <a:rPr lang="el-GR" sz="1800" b="0" i="0" strike="noStrike" cap="none" dirty="0">
                <a:latin typeface="Calibri" panose="020F0502020204030204" pitchFamily="34" charset="0"/>
              </a:rPr>
              <a:t/>
            </a:r>
            <a:br>
              <a:rPr lang="el-GR" sz="1800" b="0" i="0" strike="noStrike" cap="none" dirty="0">
                <a:latin typeface="Calibri" panose="020F0502020204030204" pitchFamily="34" charset="0"/>
              </a:rPr>
            </a:br>
            <a:r>
              <a:rPr lang="el-GR" sz="2600" b="1" i="0" strike="noStrike" cap="none" dirty="0">
                <a:solidFill>
                  <a:srgbClr val="F2F2F2"/>
                </a:solidFill>
                <a:latin typeface="Calibri" panose="020F0502020204030204" pitchFamily="34" charset="0"/>
                <a:ea typeface="Corbel"/>
                <a:cs typeface="Corbel"/>
                <a:sym typeface="Corbel"/>
              </a:rPr>
              <a:t>.</a:t>
            </a:r>
            <a:r>
              <a:rPr lang="el-GR" sz="1800" b="0" i="0" strike="noStrike" cap="none" dirty="0">
                <a:latin typeface="Calibri" panose="020F0502020204030204" pitchFamily="34" charset="0"/>
              </a:rPr>
              <a:t/>
            </a:r>
            <a:br>
              <a:rPr lang="el-GR" sz="1800" b="0" i="0" strike="noStrike" cap="none" dirty="0">
                <a:latin typeface="Calibri" panose="020F0502020204030204" pitchFamily="34" charset="0"/>
              </a:rPr>
            </a:br>
            <a:r>
              <a:rPr lang="el-GR" sz="4000" dirty="0" smtClean="0">
                <a:latin typeface="Calibri" panose="020F0502020204030204" pitchFamily="34" charset="0"/>
                <a:sym typeface="Corbel"/>
              </a:rPr>
              <a:t>Ελληνικό Κτηματολόγιο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0" i="0" u="none" strike="noStrike" cap="none" dirty="0"/>
              <a:t/>
            </a:r>
            <a:br>
              <a:rPr lang="el-GR" sz="1800" b="0" i="0" u="none" strike="noStrike" cap="none" dirty="0"/>
            </a:br>
            <a:endParaRPr sz="53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2225" y="4496700"/>
            <a:ext cx="4171324" cy="205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					</a:t>
            </a:r>
            <a:endParaRPr lang="el-GR" dirty="0"/>
          </a:p>
        </p:txBody>
      </p:sp>
      <p:pic>
        <p:nvPicPr>
          <p:cNvPr id="2050" name="Picture 2" descr="C:\Users\o.tsapalos\Downloads\OTA_201911-A1-Gr-Ypovoli_Diloseon_v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618" y="0"/>
            <a:ext cx="6876732" cy="6858000"/>
          </a:xfrm>
          <a:prstGeom prst="rect">
            <a:avLst/>
          </a:prstGeom>
          <a:noFill/>
        </p:spPr>
      </p:pic>
      <p:pic>
        <p:nvPicPr>
          <p:cNvPr id="6" name="Google Shape;19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6812" y="5214938"/>
            <a:ext cx="3405187" cy="1643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46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	</a:t>
            </a:r>
            <a:r>
              <a:rPr lang="el-GR" dirty="0" smtClean="0"/>
              <a:t>				ΠΕΡΙΟΧΕΣ</a:t>
            </a:r>
            <a:endParaRPr lang="el-GR" dirty="0"/>
          </a:p>
        </p:txBody>
      </p:sp>
      <p:pic>
        <p:nvPicPr>
          <p:cNvPr id="1026" name="Picture 2" descr="C:\Users\o.tsapalos\Downloads\ΕΠΕΡΧΟΜΕΝΗ ΣΥΛΛΟΓΗ ΔΗΛΩΣΕΩΝ.jpg"/>
          <p:cNvPicPr>
            <a:picLocks noChangeAspect="1" noChangeArrowheads="1"/>
          </p:cNvPicPr>
          <p:nvPr/>
        </p:nvPicPr>
        <p:blipFill rotWithShape="1">
          <a:blip r:embed="rId2"/>
          <a:srcRect l="7040" t="5365" r="9442" b="14581"/>
          <a:stretch/>
        </p:blipFill>
        <p:spPr bwMode="auto">
          <a:xfrm>
            <a:off x="3773542" y="201408"/>
            <a:ext cx="7527871" cy="4827790"/>
          </a:xfrm>
          <a:prstGeom prst="rect">
            <a:avLst/>
          </a:prstGeom>
          <a:noFill/>
        </p:spPr>
      </p:pic>
      <p:pic>
        <p:nvPicPr>
          <p:cNvPr id="5" name="Google Shape;19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6812" y="5214938"/>
            <a:ext cx="3405187" cy="1643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1815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57650" y="1528762"/>
            <a:ext cx="6743700" cy="317009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4000" dirty="0">
                <a:latin typeface="Calibri Light" panose="020F0302020204030204" pitchFamily="34" charset="0"/>
              </a:rPr>
              <a:t>Κανένας πολίτης δεν πρόκειται να χάσει την περιουσία του επειδή καθυστέρησε να δηλώσει το ακίνητο του στο Κτηματολόγιο. </a:t>
            </a:r>
            <a:endParaRPr lang="el-GR" sz="4000" dirty="0">
              <a:latin typeface="Calibri Light" panose="020F0302020204030204" pitchFamily="34" charset="0"/>
            </a:endParaRPr>
          </a:p>
        </p:txBody>
      </p:sp>
      <p:pic>
        <p:nvPicPr>
          <p:cNvPr id="7" name="Google Shape;198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86812" y="5214938"/>
            <a:ext cx="3405187" cy="1643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6740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57550" y="1700212"/>
            <a:ext cx="7700962" cy="255454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4000" dirty="0">
                <a:latin typeface="Calibri Light" panose="020F0302020204030204" pitchFamily="34" charset="0"/>
              </a:rPr>
              <a:t>Με την δήλωση της ιδιοκτησίας στο Κτηματολόγιο οι πολίτες θωρακίζουν και αναβαθμίζουν την περιουσία τους</a:t>
            </a:r>
            <a:endParaRPr lang="el-GR" sz="4000" dirty="0">
              <a:latin typeface="Calibri Light" panose="020F0302020204030204" pitchFamily="34" charset="0"/>
            </a:endParaRPr>
          </a:p>
        </p:txBody>
      </p:sp>
      <p:pic>
        <p:nvPicPr>
          <p:cNvPr id="7" name="Google Shape;198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86812" y="5214938"/>
            <a:ext cx="3405187" cy="1643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0011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86087" y="1728788"/>
            <a:ext cx="8395807" cy="317009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685800" indent="-457200">
              <a:buFont typeface="Arial" panose="020B0604020202020204" pitchFamily="34" charset="0"/>
              <a:buChar char="•"/>
            </a:pPr>
            <a:r>
              <a:rPr lang="el-GR" sz="2000" dirty="0">
                <a:latin typeface="Calibri Light" panose="020F0302020204030204" pitchFamily="34" charset="0"/>
              </a:rPr>
              <a:t>Υπάρχει ο νόμος 2308/1995 που προβλέπει την επιβολή προστίμων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el-GR" sz="2000" dirty="0">
              <a:latin typeface="Calibri Light" panose="020F0302020204030204" pitchFamily="34" charset="0"/>
            </a:endParaRP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l-GR" sz="2000" dirty="0">
                <a:latin typeface="Calibri Light" panose="020F0302020204030204" pitchFamily="34" charset="0"/>
              </a:rPr>
              <a:t>Έχουμε δεσμευθεί πως δεν θα προβούμε αυτόματα στην εφαρμογή του νόμου</a:t>
            </a:r>
          </a:p>
          <a:p>
            <a:pPr marL="228600"/>
            <a:r>
              <a:rPr lang="el-GR" sz="2000" dirty="0">
                <a:latin typeface="Calibri Light" panose="020F0302020204030204" pitchFamily="34" charset="0"/>
              </a:rPr>
              <a:t> 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l-GR" sz="2000" dirty="0">
                <a:latin typeface="Calibri Light" panose="020F0302020204030204" pitchFamily="34" charset="0"/>
              </a:rPr>
              <a:t>Τα πρόστιμα θα ενεργοποιηθούν εντός του πρώτου εξαμήνου του νέου έτους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el-GR" sz="2000" dirty="0">
              <a:latin typeface="Calibri Light" panose="020F0302020204030204" pitchFamily="34" charset="0"/>
            </a:endParaRP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l-GR" sz="2000" dirty="0">
                <a:latin typeface="Calibri Light" panose="020F0302020204030204" pitchFamily="34" charset="0"/>
              </a:rPr>
              <a:t>Υπάρχει η άνεση χρόνου και η έγκαιρη ενημέρωση από μέρους μας, κανένας πολίτης τελικά να μην χρειαστεί να πληρώσει κανένα πρόστιμο</a:t>
            </a:r>
            <a:endParaRPr lang="el-GR" sz="2000" dirty="0">
              <a:latin typeface="Calibri Light" panose="020F0302020204030204" pitchFamily="34" charset="0"/>
            </a:endParaRPr>
          </a:p>
        </p:txBody>
      </p:sp>
      <p:pic>
        <p:nvPicPr>
          <p:cNvPr id="7" name="Google Shape;198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86812" y="5214938"/>
            <a:ext cx="3405187" cy="1643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5841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655854" y="2228850"/>
            <a:ext cx="9388508" cy="1692922"/>
          </a:xfrm>
        </p:spPr>
        <p:txBody>
          <a:bodyPr/>
          <a:lstStyle/>
          <a:p>
            <a:r>
              <a:rPr lang="el-GR" sz="5400" b="1" dirty="0" smtClean="0">
                <a:latin typeface="Calibri" panose="020F0502020204030204" pitchFamily="34" charset="0"/>
              </a:rPr>
              <a:t>Η επόμενη ημέρα του Ελληνικού Κτηματολογίου</a:t>
            </a:r>
            <a:endParaRPr lang="el-GR" sz="5400" b="1" dirty="0">
              <a:latin typeface="Calibri" panose="020F0502020204030204" pitchFamily="34" charset="0"/>
            </a:endParaRPr>
          </a:p>
        </p:txBody>
      </p:sp>
      <p:pic>
        <p:nvPicPr>
          <p:cNvPr id="4" name="Google Shape;198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86812" y="5214938"/>
            <a:ext cx="3405187" cy="1643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4864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14713" y="1085850"/>
            <a:ext cx="8286750" cy="341632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400" b="1" dirty="0">
                <a:latin typeface="Calibri Light" panose="020F0302020204030204" pitchFamily="34" charset="0"/>
              </a:rPr>
              <a:t> Α) Άμεσες νομοθετικές παρεμβάσεις που θα στοχεύουν</a:t>
            </a:r>
            <a:r>
              <a:rPr lang="en-US" sz="2400" b="1" dirty="0">
                <a:latin typeface="Calibri Light" panose="020F0302020204030204" pitchFamily="34" charset="0"/>
              </a:rPr>
              <a:t>:</a:t>
            </a:r>
            <a:endParaRPr lang="el-GR" sz="2400" b="1" dirty="0">
              <a:latin typeface="Calibri Light" panose="020F0302020204030204" pitchFamily="34" charset="0"/>
            </a:endParaRPr>
          </a:p>
          <a:p>
            <a:endParaRPr lang="el-GR" sz="2400" dirty="0">
              <a:latin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Calibri Light" panose="020F0302020204030204" pitchFamily="34" charset="0"/>
              </a:rPr>
              <a:t>στην </a:t>
            </a:r>
            <a:r>
              <a:rPr lang="el-GR" sz="2400" dirty="0">
                <a:latin typeface="Calibri Light" panose="020F0302020204030204" pitchFamily="34" charset="0"/>
              </a:rPr>
              <a:t>καλύτερη λειτουργία του </a:t>
            </a:r>
            <a:r>
              <a:rPr lang="el-GR" sz="2400" dirty="0" smtClean="0">
                <a:latin typeface="Calibri Light" panose="020F0302020204030204" pitchFamily="34" charset="0"/>
              </a:rPr>
              <a:t>Κτηματολογίου</a:t>
            </a:r>
            <a:endParaRPr lang="el-GR" sz="2400" dirty="0">
              <a:latin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>
              <a:latin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Calibri Light" panose="020F0302020204030204" pitchFamily="34" charset="0"/>
              </a:rPr>
              <a:t>στην </a:t>
            </a:r>
            <a:r>
              <a:rPr lang="el-GR" sz="2400" dirty="0">
                <a:latin typeface="Calibri Light" panose="020F0302020204030204" pitchFamily="34" charset="0"/>
              </a:rPr>
              <a:t>άμεση στελέχωση του με το απαραίτητο επιστημονικό προσωπικό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 smtClean="0">
              <a:latin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Calibri Light" panose="020F0302020204030204" pitchFamily="34" charset="0"/>
              </a:rPr>
              <a:t>στη </a:t>
            </a:r>
            <a:r>
              <a:rPr lang="el-GR" sz="2400" dirty="0">
                <a:latin typeface="Calibri Light" panose="020F0302020204030204" pitchFamily="34" charset="0"/>
              </a:rPr>
              <a:t>διευκόλυνση της διαδικασίας μετεξέλιξης των υποθηκοφυλακείων σε  κτηματολογικά </a:t>
            </a:r>
            <a:r>
              <a:rPr lang="el-GR" sz="2400" dirty="0" smtClean="0">
                <a:latin typeface="Calibri Light" panose="020F0302020204030204" pitchFamily="34" charset="0"/>
              </a:rPr>
              <a:t>γραφεία</a:t>
            </a:r>
            <a:endParaRPr lang="el-GR" sz="2400" dirty="0">
              <a:latin typeface="Calibri Light" panose="020F0302020204030204" pitchFamily="34" charset="0"/>
            </a:endParaRPr>
          </a:p>
        </p:txBody>
      </p:sp>
      <p:pic>
        <p:nvPicPr>
          <p:cNvPr id="6" name="Google Shape;198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86812" y="5214938"/>
            <a:ext cx="3405187" cy="1643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306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80896" y="2330771"/>
            <a:ext cx="8220554" cy="83099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400" b="1" dirty="0">
                <a:latin typeface="Calibri Light" panose="020F0302020204030204" pitchFamily="34" charset="0"/>
              </a:rPr>
              <a:t> Β) Εφαρμογή σύγχρονων ψηφιακών υπηρεσιών που θα διευκολύνουν τον πολίτη στις υποθέσεις του με το Κτηματολόγιο</a:t>
            </a:r>
          </a:p>
        </p:txBody>
      </p:sp>
      <p:pic>
        <p:nvPicPr>
          <p:cNvPr id="7" name="Google Shape;198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86812" y="5214938"/>
            <a:ext cx="3405187" cy="1643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919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95184" y="2303446"/>
            <a:ext cx="8534879" cy="120032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400" b="1" dirty="0" smtClean="0">
                <a:latin typeface="Calibri Light" panose="020F0302020204030204" pitchFamily="34" charset="0"/>
              </a:rPr>
              <a:t>Γ</a:t>
            </a:r>
            <a:r>
              <a:rPr lang="el-GR" sz="2400" b="1" dirty="0">
                <a:latin typeface="Calibri Light" panose="020F0302020204030204" pitchFamily="34" charset="0"/>
              </a:rPr>
              <a:t>) Παρεμβάσεις που αξιοποιούν επαγγελματίες για την ταχύτερη ολοκλήρωση του Κτηματολογίου και την αποτελεσματικότερη λειτουργία του. </a:t>
            </a:r>
          </a:p>
        </p:txBody>
      </p:sp>
      <p:pic>
        <p:nvPicPr>
          <p:cNvPr id="6" name="Google Shape;198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86812" y="5214938"/>
            <a:ext cx="3405187" cy="1643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4504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18517" y="2117709"/>
            <a:ext cx="7797172" cy="120032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400" b="1" dirty="0" smtClean="0">
                <a:latin typeface="Calibri Light" panose="020F0302020204030204" pitchFamily="34" charset="0"/>
              </a:rPr>
              <a:t>Το </a:t>
            </a:r>
            <a:r>
              <a:rPr lang="el-GR" sz="2400" b="1" dirty="0">
                <a:latin typeface="Calibri Light" panose="020F0302020204030204" pitchFamily="34" charset="0"/>
              </a:rPr>
              <a:t>Ελληνικό Κτηματολόγιο αποτελεί σύμμαχο στην προσπάθεια των πολιτών να αποκτήσει και πάλι αξία η ιδιοκτησία τους</a:t>
            </a:r>
            <a:r>
              <a:rPr lang="el-GR" sz="2400" dirty="0">
                <a:latin typeface="Calibri Light" panose="020F0302020204030204" pitchFamily="34" charset="0"/>
              </a:rPr>
              <a:t>.</a:t>
            </a:r>
            <a:endParaRPr lang="el-GR" sz="2400" b="1" dirty="0">
              <a:latin typeface="Calibri Light" panose="020F0302020204030204" pitchFamily="34" charset="0"/>
            </a:endParaRPr>
          </a:p>
        </p:txBody>
      </p:sp>
      <p:pic>
        <p:nvPicPr>
          <p:cNvPr id="7" name="Google Shape;198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86812" y="5214938"/>
            <a:ext cx="3405187" cy="1643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4317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185987" y="528637"/>
            <a:ext cx="9445679" cy="1785937"/>
          </a:xfrm>
        </p:spPr>
        <p:txBody>
          <a:bodyPr/>
          <a:lstStyle/>
          <a:p>
            <a:pPr algn="ctr"/>
            <a:r>
              <a:rPr lang="el-GR" sz="5400" b="1" dirty="0" smtClean="0">
                <a:latin typeface="Calibri" panose="020F0502020204030204" pitchFamily="34" charset="0"/>
              </a:rPr>
              <a:t>Στόχος</a:t>
            </a:r>
            <a:endParaRPr lang="el-GR" sz="5400" b="1" dirty="0">
              <a:latin typeface="Calibri" panose="020F0502020204030204" pitchFamily="34" charset="0"/>
            </a:endParaRPr>
          </a:p>
        </p:txBody>
      </p:sp>
      <p:pic>
        <p:nvPicPr>
          <p:cNvPr id="4" name="Google Shape;198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86812" y="5214938"/>
            <a:ext cx="3405187" cy="16430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745705" y="2538294"/>
            <a:ext cx="6743700" cy="193899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600" indent="0" algn="ctr"/>
            <a:r>
              <a:rPr lang="el-GR" sz="4000" dirty="0">
                <a:latin typeface="Calibri Light" panose="020F0302020204030204" pitchFamily="34" charset="0"/>
              </a:rPr>
              <a:t>	Από την πρώτη στιγμή να επιταχύνουμε τους ρυθμούς ολοκλήρωσης</a:t>
            </a:r>
            <a:endParaRPr lang="el-GR" sz="4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355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98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86812" y="5214938"/>
            <a:ext cx="3405187" cy="16430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745705" y="2523029"/>
            <a:ext cx="6743700" cy="193899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600" indent="0" algn="ctr"/>
            <a:r>
              <a:rPr lang="el-GR" sz="4000" dirty="0">
                <a:latin typeface="Calibri Light" panose="020F0302020204030204" pitchFamily="34" charset="0"/>
              </a:rPr>
              <a:t> Οι πολίτες πλέον έχουν πάρει την </a:t>
            </a:r>
            <a:r>
              <a:rPr lang="el-GR" sz="4000" dirty="0" smtClean="0">
                <a:latin typeface="Calibri Light" panose="020F0302020204030204" pitchFamily="34" charset="0"/>
              </a:rPr>
              <a:t>υπόθεση «Κτηματολόγιο» </a:t>
            </a:r>
            <a:r>
              <a:rPr lang="el-GR" sz="4000" dirty="0">
                <a:latin typeface="Calibri Light" panose="020F0302020204030204" pitchFamily="34" charset="0"/>
              </a:rPr>
              <a:t>στα χέρια τους.</a:t>
            </a:r>
            <a:endParaRPr lang="el-GR" sz="4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433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98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86812" y="5214938"/>
            <a:ext cx="3405187" cy="16430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171826" y="1794367"/>
            <a:ext cx="8901112" cy="255454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600" indent="0" algn="ctr"/>
            <a:r>
              <a:rPr lang="el-GR" sz="4000" dirty="0">
                <a:latin typeface="Calibri Light" panose="020F0302020204030204" pitchFamily="34" charset="0"/>
                <a:ea typeface="Times New Roman"/>
                <a:cs typeface="Times New Roman"/>
              </a:rPr>
              <a:t> Τους τελευταίους δυο μήνες, το Ελληνικό Κτηματολόγιο ολοκλήρωσε με επιτυχία το κλείσιμο </a:t>
            </a:r>
            <a:r>
              <a:rPr lang="el-GR" sz="4000" b="1" dirty="0">
                <a:latin typeface="Calibri Light" panose="020F0302020204030204" pitchFamily="34" charset="0"/>
                <a:ea typeface="Times New Roman"/>
                <a:cs typeface="Times New Roman"/>
              </a:rPr>
              <a:t>21 Περιφερειακών Ενοτήτων</a:t>
            </a:r>
            <a:r>
              <a:rPr lang="el-GR" sz="4000" dirty="0">
                <a:latin typeface="Calibri Light" panose="020F0302020204030204" pitchFamily="34" charset="0"/>
                <a:ea typeface="Times New Roman"/>
                <a:cs typeface="Times New Roman"/>
              </a:rPr>
              <a:t>. </a:t>
            </a:r>
            <a:endParaRPr lang="el-GR" sz="4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560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miros\Downloads\Document-page-001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6" t="8541" r="10179" b="32500"/>
          <a:stretch/>
        </p:blipFill>
        <p:spPr bwMode="auto">
          <a:xfrm>
            <a:off x="3228975" y="542925"/>
            <a:ext cx="8358188" cy="404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9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6812" y="5214938"/>
            <a:ext cx="3405187" cy="1643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6513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miros\Downloads\Document-page-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3480" r="9057" b="28291"/>
          <a:stretch/>
        </p:blipFill>
        <p:spPr bwMode="auto">
          <a:xfrm>
            <a:off x="3525129" y="108759"/>
            <a:ext cx="8233483" cy="47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9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6812" y="5214938"/>
            <a:ext cx="3405187" cy="1643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1206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miros\Downloads\OTA_201911-A1-Pososta_ana_meleti_600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9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6812" y="5214938"/>
            <a:ext cx="3405187" cy="1643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0837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miros\Downloads\OTA_201911-A1-Gr-Pososta_Oct2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" y="0"/>
            <a:ext cx="6858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9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6812" y="5214938"/>
            <a:ext cx="3405187" cy="1643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104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.tsapalos\Downloads\OTA_201911-A1-Gr-Synolo_Hor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587" y="0"/>
            <a:ext cx="6862764" cy="6858001"/>
          </a:xfrm>
          <a:prstGeom prst="rect">
            <a:avLst/>
          </a:prstGeom>
          <a:noFill/>
        </p:spPr>
      </p:pic>
      <p:pic>
        <p:nvPicPr>
          <p:cNvPr id="5" name="Google Shape;19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6812" y="5214938"/>
            <a:ext cx="3405187" cy="1643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1852</TotalTime>
  <Words>218</Words>
  <Application>Microsoft Office PowerPoint</Application>
  <PresentationFormat>Ευρεία οθόνη</PresentationFormat>
  <Paragraphs>28</Paragraphs>
  <Slides>19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5" baseType="lpstr">
      <vt:lpstr>Times New Roman</vt:lpstr>
      <vt:lpstr>Calibri Light</vt:lpstr>
      <vt:lpstr>Arial</vt:lpstr>
      <vt:lpstr>Calibri</vt:lpstr>
      <vt:lpstr>Corbel</vt:lpstr>
      <vt:lpstr>Office Theme</vt:lpstr>
      <vt:lpstr>Παρουσίαση του PowerPoint</vt:lpstr>
      <vt:lpstr>Στόχος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Η επόμενη ημέρα του Ελληνικού Κτηματολογίου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Spyros Monastiriotis</dc:creator>
  <cp:lastModifiedBy>Spyros Monastiriotis</cp:lastModifiedBy>
  <cp:revision>107</cp:revision>
  <cp:lastPrinted>2019-09-25T07:17:24Z</cp:lastPrinted>
  <dcterms:modified xsi:type="dcterms:W3CDTF">2019-11-06T10:29:46Z</dcterms:modified>
</cp:coreProperties>
</file>